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8" r:id="rId4"/>
    <p:sldId id="258" r:id="rId5"/>
    <p:sldId id="259" r:id="rId6"/>
    <p:sldId id="299" r:id="rId7"/>
    <p:sldId id="294" r:id="rId8"/>
    <p:sldId id="303" r:id="rId9"/>
    <p:sldId id="300" r:id="rId10"/>
    <p:sldId id="301" r:id="rId11"/>
    <p:sldId id="302" r:id="rId12"/>
    <p:sldId id="284" r:id="rId13"/>
    <p:sldId id="297" r:id="rId14"/>
    <p:sldId id="295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292" r:id="rId23"/>
    <p:sldId id="293" r:id="rId24"/>
    <p:sldId id="312" r:id="rId25"/>
    <p:sldId id="313" r:id="rId26"/>
    <p:sldId id="31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8F38F5-7B5E-4740-A337-243BDA8AEE03}"/>
              </a:ext>
            </a:extLst>
          </p:cNvPr>
          <p:cNvSpPr/>
          <p:nvPr userDrawn="1"/>
        </p:nvSpPr>
        <p:spPr>
          <a:xfrm>
            <a:off x="0" y="0"/>
            <a:ext cx="12192000" cy="189411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BA2BA-9483-4E2C-A77A-E6E29217DC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525"/>
            <a:ext cx="11851341" cy="898899"/>
          </a:xfrm>
        </p:spPr>
        <p:txBody>
          <a:bodyPr anchor="t"/>
          <a:lstStyle>
            <a:lvl1pPr algn="r"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 dirty="0"/>
              <a:t>Lecture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AE08C-2DFA-41BF-90C8-9EA00F99C8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07341" y="1231366"/>
            <a:ext cx="9144000" cy="1655762"/>
          </a:xfrm>
        </p:spPr>
        <p:txBody>
          <a:bodyPr/>
          <a:lstStyle>
            <a:lvl1pPr marL="0" indent="0" algn="r">
              <a:buNone/>
              <a:defRPr sz="2400" b="1">
                <a:solidFill>
                  <a:srgbClr val="E84A2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UIUC ECON ### Course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B1E16-2EB5-4057-8781-B961329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4441-01B0-41A1-8706-6CD39985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A2F5-AFD8-4CB7-94DF-AE9A5AE7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75FF-077C-4A9C-8FD6-35D07DF0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646656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952E9-6B42-4894-8BB8-6ADD0A2A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585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AAB0-FB1C-493B-B9B5-447A7773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F192-81D6-44BA-8736-B2F12F07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A711-06AE-4806-911B-BBE202B1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64FB-22DA-489F-A215-E7347B1C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0515600" cy="599492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65B7-316C-48E3-AEDC-F481C7851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41D60-CF11-439F-8836-F27C0AF7B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6D71-0B86-47F3-AD6F-EB441160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0E042-AC4B-43D6-985A-EB378A9E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FB824-0178-4DED-9CBE-3273B7CC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300A-2C9A-4093-B985-4F4B6268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571500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4F2B7-5EBF-4087-A642-205DFE48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CE22-9D48-4C84-9B69-6BBF1E27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7F086-97F3-4CE6-B8FB-3C1753E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0209-7C5B-4EC8-94A5-312EEE26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66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AE19-C506-4FDE-A397-5C4332C5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2639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1F3D-37BA-480B-B982-1860DB90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949C-A0E1-4647-B8B2-D85327C7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E57A-49FB-4F07-B574-D6CBB72D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21E-DE5C-4180-9CAA-602201C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021"/>
            <a:ext cx="10515600" cy="1325563"/>
          </a:xfrm>
        </p:spPr>
        <p:txBody>
          <a:bodyPr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9590-BEA7-4C8D-BF3F-06F2D6DF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049B3-9CED-4E23-9702-DFA968569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78C6F-35E5-4AC9-9979-79A87F74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CDDB2-1741-4FBF-ACE4-DC59F484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FE34F-0467-4747-9DFB-2267314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BD7FE-4933-4DFC-9293-502C519E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18997-C271-43D0-B331-EFF42790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0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6B40F-1C8A-4CAB-81CE-92FA25AF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1875-C122-4619-BCF7-7FFC9B6A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607BB-0E3B-4587-9195-D602F5D9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38E78-76CC-4442-B3DA-8B33E6B1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AA233-36CB-4521-9764-D67D07E7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90D0-F842-4FA6-B4B0-74B99AB6A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9399-398A-4C41-8C6C-06BD9AEFD18D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103-0A9E-429B-8AD9-95DFE9C9B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8BF6D-F576-44C5-9C89-A457EE5B4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9" r:id="rId4"/>
    <p:sldLayoutId id="2147483651" r:id="rId5"/>
    <p:sldLayoutId id="2147483653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ostlyharmlesseconometrics.com/2012/07/probit-better-than-lp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ipums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4ED5F-16B5-5EA6-2FCB-37B7DB6360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Regression 2: 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07FEDE-617B-B7AF-761D-D433F436DE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UIUC ECON 474 Econometrics of Policy Evaluation</a:t>
            </a:r>
          </a:p>
        </p:txBody>
      </p:sp>
    </p:spTree>
    <p:extLst>
      <p:ext uri="{BB962C8B-B14F-4D97-AF65-F5344CB8AC3E}">
        <p14:creationId xmlns:p14="http://schemas.microsoft.com/office/powerpoint/2010/main" val="2081748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71FC2-CC25-BB87-B5BC-96ABBB0C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Logit coefficients measure log-odds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E5B60-8764-9AF7-484C-E4669DBA8A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Interpreting coefficients requires solving for them: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E5B60-8764-9AF7-484C-E4669DBA8A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E4C2EB9-ACAA-AE4A-B221-04618B9A098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143000"/>
                <a:ext cx="5351016" cy="457676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probability winning,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prob of losing</a:t>
                </a:r>
              </a:p>
              <a:p>
                <a:pPr marL="0" indent="0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Probability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winning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Probability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losing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odds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E4C2EB9-ACAA-AE4A-B221-04618B9A0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143000"/>
                <a:ext cx="5351016" cy="4576763"/>
              </a:xfrm>
              <a:blipFill>
                <a:blip r:embed="rId3"/>
                <a:stretch>
                  <a:fillRect l="-2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00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9B876-12B9-A658-2151-EB83CB4C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the odds of a horse winning a race</a:t>
            </a:r>
          </a:p>
        </p:txBody>
      </p:sp>
      <p:pic>
        <p:nvPicPr>
          <p:cNvPr id="2050" name="Picture 2" descr="Horse racing - Wikipedia">
            <a:extLst>
              <a:ext uri="{FF2B5EF4-FFF2-40B4-BE49-F238E27FC236}">
                <a16:creationId xmlns:a16="http://schemas.microsoft.com/office/drawing/2014/main" id="{F86A1C50-DA3F-496A-451E-C7996B04AF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962" y="1143000"/>
            <a:ext cx="8268076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452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A8A1-9B5D-4698-AE32-18BD00EE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log-odds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1ECAC8-341E-460F-A017-6192174CA3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dirty="0"/>
                                  <m:t>remember</m:t>
                                </m:r>
                                <m:r>
                                  <m:rPr>
                                    <m:nor/>
                                  </m:rPr>
                                  <a:rPr lang="en-US" b="0" i="1" dirty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Frisch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Waugh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Lovell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Theorem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/>
                                  <m:t>no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t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is an 80% chance you remember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is a 20% chance you do not</a:t>
                </a:r>
              </a:p>
              <a:p>
                <a:r>
                  <a:rPr lang="en-US" dirty="0"/>
                  <a:t>Odds you remember: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Odds ratio you remember: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Log-odds you remember: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1ECAC8-341E-460F-A017-6192174CA3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08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3E1490-1B1C-204B-2DA8-F20A9EB49C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42900"/>
                <a:ext cx="11626049" cy="646656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Logit interpretation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u="sng" dirty="0"/>
                  <a:t>LF indicator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u="sng" dirty="0"/>
                  <a:t> </a:t>
                </a:r>
                <a:r>
                  <a:rPr lang="en-US" u="sng" dirty="0"/>
                  <a:t>age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3E1490-1B1C-204B-2DA8-F20A9EB49C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42900"/>
                <a:ext cx="11626049" cy="646656"/>
              </a:xfrm>
              <a:blipFill>
                <a:blip r:embed="rId2"/>
                <a:stretch>
                  <a:fillRect l="-1834" t="-26415" b="-39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39715A-D075-A839-AB38-193C7EB9C5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𝐿𝑎𝑏𝑜𝑟𝐹𝑜𝑟𝑐𝑒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𝐴𝑔𝑒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2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200" dirty="0">
                    <a:latin typeface="Consolas" panose="020B0609020204030204" pitchFamily="49" charset="0"/>
                  </a:rPr>
                  <a:t>Coefficients:</a:t>
                </a:r>
              </a:p>
              <a:p>
                <a:pPr marL="0" indent="0">
                  <a:buNone/>
                </a:pPr>
                <a:r>
                  <a:rPr lang="en-US" sz="2200" dirty="0">
                    <a:latin typeface="Consolas" panose="020B0609020204030204" pitchFamily="49" charset="0"/>
                  </a:rPr>
                  <a:t>              Estimate Std. Error z value </a:t>
                </a:r>
                <a:r>
                  <a:rPr lang="en-US" sz="2200" dirty="0" err="1">
                    <a:latin typeface="Consolas" panose="020B0609020204030204" pitchFamily="49" charset="0"/>
                  </a:rPr>
                  <a:t>Pr</a:t>
                </a:r>
                <a:r>
                  <a:rPr lang="en-US" sz="2200" dirty="0">
                    <a:latin typeface="Consolas" panose="020B0609020204030204" pitchFamily="49" charset="0"/>
                  </a:rPr>
                  <a:t>(&gt;|z|)    </a:t>
                </a:r>
              </a:p>
              <a:p>
                <a:pPr marL="0" indent="0">
                  <a:buNone/>
                </a:pPr>
                <a:r>
                  <a:rPr lang="en-US" sz="2200" dirty="0">
                    <a:latin typeface="Consolas" panose="020B0609020204030204" pitchFamily="49" charset="0"/>
                  </a:rPr>
                  <a:t>(Intercept)  2.996e+00  4.584e-03   653.5   &lt;2e-16 ***</a:t>
                </a:r>
              </a:p>
              <a:p>
                <a:pPr marL="0" indent="0">
                  <a:buNone/>
                </a:pPr>
                <a:r>
                  <a:rPr lang="en-US" sz="2200" dirty="0">
                    <a:latin typeface="Consolas" panose="020B0609020204030204" pitchFamily="49" charset="0"/>
                  </a:rPr>
                  <a:t>age         </a:t>
                </a:r>
                <a:r>
                  <a:rPr lang="en-US" sz="2200" b="1" dirty="0">
                    <a:solidFill>
                      <a:srgbClr val="E84A27"/>
                    </a:solidFill>
                    <a:latin typeface="Consolas" panose="020B0609020204030204" pitchFamily="49" charset="0"/>
                  </a:rPr>
                  <a:t>-4.940e-02</a:t>
                </a:r>
                <a:r>
                  <a:rPr lang="en-US" sz="2200" dirty="0">
                    <a:latin typeface="Consolas" panose="020B0609020204030204" pitchFamily="49" charset="0"/>
                  </a:rPr>
                  <a:t>  8.147e-05  -606.3   &lt;2e-16 ***</a:t>
                </a:r>
              </a:p>
              <a:p>
                <a:pPr marL="0" indent="0">
                  <a:buNone/>
                </a:pPr>
                <a:r>
                  <a:rPr lang="en-US" sz="2200" dirty="0">
                    <a:latin typeface="Consolas" panose="020B0609020204030204" pitchFamily="49" charset="0"/>
                  </a:rPr>
                  <a:t>---</a:t>
                </a:r>
              </a:p>
              <a:p>
                <a:pPr marL="0" indent="0">
                  <a:buNone/>
                </a:pPr>
                <a:r>
                  <a:rPr lang="en-US" sz="2200" dirty="0" err="1">
                    <a:latin typeface="Consolas" panose="020B0609020204030204" pitchFamily="49" charset="0"/>
                  </a:rPr>
                  <a:t>Signif</a:t>
                </a:r>
                <a:r>
                  <a:rPr lang="en-US" sz="2200" dirty="0">
                    <a:latin typeface="Consolas" panose="020B0609020204030204" pitchFamily="49" charset="0"/>
                  </a:rPr>
                  <a:t>. codes:  0 ‘***’ 0.001 ‘**’ 0.01 ‘*’ 0.05 ‘.’ 0.1 ‘ ’ 1</a:t>
                </a: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“</a:t>
                </a:r>
                <a:r>
                  <a:rPr lang="en-US" b="1" dirty="0"/>
                  <a:t>Being one year older </a:t>
                </a:r>
                <a:r>
                  <a:rPr lang="en-US" i="1" dirty="0"/>
                  <a:t>is associated with </a:t>
                </a:r>
                <a:r>
                  <a:rPr lang="en-US" dirty="0"/>
                  <a:t>a </a:t>
                </a:r>
                <a:r>
                  <a:rPr lang="en-US" b="1" dirty="0">
                    <a:solidFill>
                      <a:srgbClr val="E84A27"/>
                    </a:solidFill>
                  </a:rPr>
                  <a:t>0.05 decrease </a:t>
                </a:r>
                <a:r>
                  <a:rPr lang="en-US" dirty="0"/>
                  <a:t>in the </a:t>
                </a:r>
                <a:r>
                  <a:rPr lang="en-US" u="sng" dirty="0"/>
                  <a:t>log-odds</a:t>
                </a:r>
                <a:r>
                  <a:rPr lang="en-US" dirty="0"/>
                  <a:t> an individual </a:t>
                </a:r>
                <a:r>
                  <a:rPr lang="en-US" b="1" dirty="0"/>
                  <a:t>is in the labor force</a:t>
                </a:r>
                <a:r>
                  <a:rPr lang="en-US" dirty="0"/>
                  <a:t>.”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39715A-D075-A839-AB38-193C7EB9C5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25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1F02-E548-BA62-3F07-42ECD8E89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Visually…</a:t>
            </a:r>
          </a:p>
        </p:txBody>
      </p:sp>
      <p:pic>
        <p:nvPicPr>
          <p:cNvPr id="15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5C3B80ED-8616-5C2D-5A2C-EF37CD105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1377946"/>
            <a:ext cx="7315215" cy="4114808"/>
          </a:xfrm>
        </p:spPr>
      </p:pic>
    </p:spTree>
    <p:extLst>
      <p:ext uri="{BB962C8B-B14F-4D97-AF65-F5344CB8AC3E}">
        <p14:creationId xmlns:p14="http://schemas.microsoft.com/office/powerpoint/2010/main" val="3511369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ADB2-F9C4-6361-9945-DA2042758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2901"/>
            <a:ext cx="11128899" cy="599492"/>
          </a:xfrm>
        </p:spPr>
        <p:txBody>
          <a:bodyPr>
            <a:normAutofit fontScale="90000"/>
          </a:bodyPr>
          <a:lstStyle/>
          <a:p>
            <a:r>
              <a:rPr lang="en-US" dirty="0"/>
              <a:t>OLS and Logit are a class of generalized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D541B4-A814-06E2-62FE-AAEBFFEDFAE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Logistic regression is a type of </a:t>
                </a:r>
                <a:r>
                  <a:rPr lang="en-US" b="1" dirty="0">
                    <a:solidFill>
                      <a:srgbClr val="E84A27"/>
                    </a:solidFill>
                  </a:rPr>
                  <a:t>Generalized Linear Model</a:t>
                </a:r>
                <a:r>
                  <a:rPr lang="en-US" dirty="0"/>
                  <a:t> (GLM)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is an increasing fn.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linear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GLM solves </a:t>
                </a:r>
                <a:r>
                  <a:rPr lang="en-US" b="1" dirty="0">
                    <a:solidFill>
                      <a:srgbClr val="E84A27"/>
                    </a:solidFill>
                  </a:rPr>
                  <a:t>increasing</a:t>
                </a:r>
                <a:r>
                  <a:rPr lang="en-US" b="1" dirty="0"/>
                  <a:t> </a:t>
                </a:r>
                <a:r>
                  <a:rPr lang="en-US" dirty="0"/>
                  <a:t>(specifically non-decreasing) </a:t>
                </a:r>
                <a:r>
                  <a:rPr lang="en-US" b="1" dirty="0">
                    <a:solidFill>
                      <a:srgbClr val="E84A27"/>
                    </a:solidFill>
                  </a:rPr>
                  <a:t>transformations</a:t>
                </a:r>
                <a:r>
                  <a:rPr lang="en-US" dirty="0"/>
                  <a:t> of equations </a:t>
                </a:r>
                <a:r>
                  <a:rPr lang="en-US" b="1" dirty="0"/>
                  <a:t>linear in coefficients</a:t>
                </a:r>
              </a:p>
              <a:p>
                <a:r>
                  <a:rPr lang="en-US" dirty="0"/>
                  <a:t>The “transformation” is the general part of GLM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D541B4-A814-06E2-62FE-AAEBFFEDFA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3067" r="-3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404E4B-2753-145C-1990-9D7CFC56102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143000"/>
                <a:ext cx="5493059" cy="48849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If instead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then we have ordinary least squares (OLS)</a:t>
                </a:r>
              </a:p>
              <a:p>
                <a:r>
                  <a:rPr lang="en-US" dirty="0"/>
                  <a:t>OLS is a type of GLM</a:t>
                </a:r>
              </a:p>
              <a:p>
                <a:r>
                  <a:rPr lang="en-US" dirty="0"/>
                  <a:t>Estimated by</a:t>
                </a:r>
                <a:r>
                  <a:rPr lang="en-US" b="1" dirty="0"/>
                  <a:t> minimization</a:t>
                </a:r>
                <a:r>
                  <a:rPr lang="en-US" dirty="0"/>
                  <a:t> of the sum of squared residuals</a:t>
                </a:r>
              </a:p>
              <a:p>
                <a:r>
                  <a:rPr lang="en-US" dirty="0"/>
                  <a:t>OLS has a “closed-form” solution (there is an equation for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s)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E84A27"/>
                    </a:solidFill>
                  </a:rPr>
                  <a:t>Non-linear</a:t>
                </a:r>
                <a:r>
                  <a:rPr lang="en-US" dirty="0"/>
                  <a:t> logistic regression requires an alternative estimation method utilizing probabilities</a:t>
                </a:r>
              </a:p>
              <a:p>
                <a:r>
                  <a:rPr lang="en-US" dirty="0"/>
                  <a:t>Estimation by </a:t>
                </a:r>
                <a:r>
                  <a:rPr lang="en-US" b="1" dirty="0"/>
                  <a:t>maximum</a:t>
                </a:r>
                <a:r>
                  <a:rPr lang="en-US" dirty="0"/>
                  <a:t> likelihood</a:t>
                </a:r>
              </a:p>
              <a:p>
                <a:pPr marL="0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404E4B-2753-145C-1990-9D7CFC5610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143000"/>
                <a:ext cx="5493059" cy="4884938"/>
              </a:xfrm>
              <a:blipFill>
                <a:blip r:embed="rId3"/>
                <a:stretch>
                  <a:fillRect l="-2217" t="-2871" r="-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5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8275-390E-7A38-44CC-690AFDA2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0658382" cy="599492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is no equation for logit coefficients unlike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EDCFB9-01ED-B26B-E42E-1FC944B7A68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143000"/>
                <a:ext cx="5257800" cy="45767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OLS optimizes: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E84A2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E84A27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E84A2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E84A2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E84A27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E84A27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E84A2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E84A27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E84A2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E84A2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E84A2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E84A2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Which produces equations for all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 coefficients </a:t>
                </a:r>
              </a:p>
              <a:p>
                <a:pPr marL="0" indent="0">
                  <a:buNone/>
                </a:pPr>
                <a:r>
                  <a:rPr lang="en-US" i="1" dirty="0"/>
                  <a:t>(see previous lecture for equations)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EDCFB9-01ED-B26B-E42E-1FC944B7A6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143000"/>
                <a:ext cx="5257800" cy="4576763"/>
              </a:xfrm>
              <a:blipFill>
                <a:blip r:embed="rId2"/>
                <a:stretch>
                  <a:fillRect l="-2088" t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D672FE-D633-B220-0EDB-30E5201C190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143000"/>
                <a:ext cx="5324383" cy="45767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Logistic regression optimizes via Maximum Likelihood Estimation: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limLoc m:val="undOvr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ar-AE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ar-AE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sup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nary>
                          <m:r>
                            <a:rPr lang="ar-AE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∏"/>
                              <m:limLoc m:val="undOvr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ar-AE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ar-AE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ar-AE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E84A27"/>
                    </a:solidFill>
                  </a:rPr>
                  <a:t>“Choose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E84A27"/>
                    </a:solidFill>
                  </a:rPr>
                  <a:t>s that maximize the probability of observing this data.”</a:t>
                </a:r>
              </a:p>
              <a:p>
                <a:pPr marL="0" indent="0">
                  <a:buNone/>
                </a:pPr>
                <a:r>
                  <a:rPr lang="en-US" dirty="0"/>
                  <a:t>There is no closed form solution (equation) for logistic regression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s  requires numerical algorithm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D672FE-D633-B220-0EDB-30E5201C19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143000"/>
                <a:ext cx="5324383" cy="4576763"/>
              </a:xfrm>
              <a:blipFill>
                <a:blip r:embed="rId3"/>
                <a:stretch>
                  <a:fillRect l="-1945" t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940000-8131-1208-D278-EA3CE17D1BAD}"/>
                  </a:ext>
                </a:extLst>
              </p:cNvPr>
              <p:cNvSpPr txBox="1"/>
              <p:nvPr/>
            </p:nvSpPr>
            <p:spPr>
              <a:xfrm>
                <a:off x="1305016" y="5983550"/>
                <a:ext cx="4660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Technical note: this is a binomial distribution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940000-8131-1208-D278-EA3CE17D1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16" y="5983550"/>
                <a:ext cx="4660777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99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65F46A-1D6F-BAC6-FC56-8EC6B47F8D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Marginal effects: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65F46A-1D6F-BAC6-FC56-8EC6B47F8D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536" b="-7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6B083-E17F-E7CD-CAF5-8AB401FC8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Slopes: the relationship empirical economists care about most</a:t>
            </a:r>
          </a:p>
        </p:txBody>
      </p:sp>
    </p:spTree>
    <p:extLst>
      <p:ext uri="{BB962C8B-B14F-4D97-AF65-F5344CB8AC3E}">
        <p14:creationId xmlns:p14="http://schemas.microsoft.com/office/powerpoint/2010/main" val="3289068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025DC-41C7-3688-E47A-E4A0CE90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Logit marginal effects are not constant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BA8BD-FF19-27F8-B1CF-7AD64E92404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be clear, marginal effects are not causal effects</a:t>
                </a:r>
              </a:p>
              <a:p>
                <a:r>
                  <a:rPr lang="en-US" dirty="0"/>
                  <a:t>It is a misnomer like fixed effects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OLS marginal effects: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𝑤𝑎𝑔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𝑌𝑜𝑆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𝑤𝑎𝑔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𝑌𝑜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BA8BD-FF19-27F8-B1CF-7AD64E9240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AB62661-6BC4-9028-033D-0E05C084AF2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Logistic regression: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Which is not simply a coefficient</a:t>
                </a:r>
              </a:p>
              <a:p>
                <a:r>
                  <a:rPr lang="en-US" dirty="0"/>
                  <a:t>It is a function of the data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AB62661-6BC4-9028-033D-0E05C084AF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800" b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645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C61F-49F0-4A1B-1634-E10B8AF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Logit marginal effects are average slopes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606169E-FF75-BA56-DA2D-FD6D81C8CB7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Solution: what is the </a:t>
                </a:r>
                <a:r>
                  <a:rPr lang="en-US" b="1" dirty="0">
                    <a:solidFill>
                      <a:srgbClr val="E84A27"/>
                    </a:solidFill>
                  </a:rPr>
                  <a:t>average marginal effect</a:t>
                </a:r>
                <a:r>
                  <a:rPr lang="en-US" dirty="0"/>
                  <a:t> where the data are observed?</a:t>
                </a:r>
              </a:p>
              <a:p>
                <a:pPr marL="0" lvl="0" indent="0">
                  <a:buNone/>
                </a:pPr>
                <a:r>
                  <a:rPr lang="en-US" dirty="0"/>
                  <a:t>1. Average covariates:</a:t>
                </a:r>
                <a:endParaRPr lang="ar-AE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ar>
                                <m:barPr>
                                  <m:pos m:val="top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ba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ar>
                                <m:barPr>
                                  <m:pos m:val="top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ba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2. </a:t>
                </a:r>
                <a:r>
                  <a:rPr lang="en-US" b="1" dirty="0"/>
                  <a:t>Average predicted values:</a:t>
                </a:r>
                <a:endParaRPr lang="ar-AE" b="1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acc>
                                    <m:accPr>
                                      <m:chr m:val="̂"/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acc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acc>
                                    <m:accPr>
                                      <m:chr m:val="̂"/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acc>
                                </m:sup>
                              </m:sSup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606169E-FF75-BA56-DA2D-FD6D81C8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71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A1268CA7-4EAA-17A8-22C7-0965F365FE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4057"/>
            <a:ext cx="5181600" cy="2914649"/>
          </a:xfrm>
        </p:spPr>
      </p:pic>
    </p:spTree>
    <p:extLst>
      <p:ext uri="{BB962C8B-B14F-4D97-AF65-F5344CB8AC3E}">
        <p14:creationId xmlns:p14="http://schemas.microsoft.com/office/powerpoint/2010/main" val="4045001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C72F-FC15-1699-7647-4C9DED2E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75E25C-C797-B2E7-5C54-766B6CCF98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Next time: </a:t>
                </a:r>
                <a:r>
                  <a:rPr lang="en-US" dirty="0">
                    <a:hlinkClick r:id="rId2"/>
                  </a:rPr>
                  <a:t>Read this quick commentary on Linear Probability Models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Today: </a:t>
                </a:r>
              </a:p>
              <a:p>
                <a:r>
                  <a:rPr lang="en-US" dirty="0"/>
                  <a:t>The world of binary outcomes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and logistic regression</a:t>
                </a:r>
              </a:p>
              <a:p>
                <a:r>
                  <a:rPr lang="en-US" dirty="0"/>
                  <a:t>Interpreting coefficients </a:t>
                </a:r>
              </a:p>
              <a:p>
                <a:r>
                  <a:rPr lang="en-US" dirty="0"/>
                  <a:t>Maximum Likelihood Estimation</a:t>
                </a:r>
              </a:p>
              <a:p>
                <a:r>
                  <a:rPr lang="en-US" dirty="0"/>
                  <a:t>Marginal effects – a slope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75E25C-C797-B2E7-5C54-766B6CCF98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755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FC93-26D9-ACC2-44F7-A5F4E820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predictions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80246-7700-9A38-9690-B3BB9B191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estimated probabilities back to discrete outcome variables</a:t>
            </a:r>
          </a:p>
        </p:txBody>
      </p:sp>
    </p:spTree>
    <p:extLst>
      <p:ext uri="{BB962C8B-B14F-4D97-AF65-F5344CB8AC3E}">
        <p14:creationId xmlns:p14="http://schemas.microsoft.com/office/powerpoint/2010/main" val="250472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D75D1-5E8A-E07E-5C01-A93C5937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predicted probability to predicted outcome</a:t>
            </a:r>
          </a:p>
        </p:txBody>
      </p:sp>
      <p:pic>
        <p:nvPicPr>
          <p:cNvPr id="6" name="Content Placeholder 5" descr="Diagram&#10;&#10;Description automatically generated with low confidence">
            <a:extLst>
              <a:ext uri="{FF2B5EF4-FFF2-40B4-BE49-F238E27FC236}">
                <a16:creationId xmlns:a16="http://schemas.microsoft.com/office/drawing/2014/main" id="{8363FDB0-FA82-CB37-C88D-817A0ABCCF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4057"/>
            <a:ext cx="5181600" cy="291464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CB050CC-D825-3D8D-022A-B051893D90C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143000"/>
                <a:ext cx="5715000" cy="47162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orange line is the </a:t>
                </a:r>
                <a:r>
                  <a:rPr lang="en-US" b="1" dirty="0">
                    <a:solidFill>
                      <a:srgbClr val="E84A27"/>
                    </a:solidFill>
                  </a:rPr>
                  <a:t>predicted probabilities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blue bins are the</a:t>
                </a:r>
                <a:r>
                  <a:rPr lang="en-US" b="1" dirty="0">
                    <a:solidFill>
                      <a:srgbClr val="E84A27"/>
                    </a:solidFill>
                  </a:rPr>
                  <a:t> outcomes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Standard prediction: 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then 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Could be</a:t>
                </a:r>
                <a:r>
                  <a:rPr lang="en-US" dirty="0">
                    <a:solidFill>
                      <a:srgbClr val="00B0F0"/>
                    </a:solidFill>
                  </a:rPr>
                  <a:t> left </a:t>
                </a:r>
                <a:r>
                  <a:rPr lang="en-US" dirty="0"/>
                  <a:t>or </a:t>
                </a:r>
                <a:r>
                  <a:rPr lang="en-US" dirty="0">
                    <a:solidFill>
                      <a:srgbClr val="7030A0"/>
                    </a:solidFill>
                  </a:rPr>
                  <a:t>right</a:t>
                </a:r>
                <a:r>
                  <a:rPr lang="en-US" dirty="0"/>
                  <a:t> of vertical line if slope is </a:t>
                </a:r>
                <a:r>
                  <a:rPr lang="en-US" dirty="0">
                    <a:solidFill>
                      <a:srgbClr val="00B0F0"/>
                    </a:solidFill>
                  </a:rPr>
                  <a:t>neg.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rgbClr val="7030A0"/>
                    </a:solidFill>
                  </a:rPr>
                  <a:t>pos.</a:t>
                </a:r>
                <a:r>
                  <a:rPr lang="en-US" dirty="0"/>
                  <a:t> with our one x-variable example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CB050CC-D825-3D8D-022A-B051893D90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143000"/>
                <a:ext cx="5715000" cy="4716262"/>
              </a:xfrm>
              <a:blipFill>
                <a:blip r:embed="rId3"/>
                <a:stretch>
                  <a:fillRect l="-2241" t="-2199" r="-213" b="-3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39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2A04E-BE16-46AD-96F6-DA10ABE5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Increase cutoff prediction threshold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9526DB3-1762-4930-9839-AA2465CF76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 cutoff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/>
                  <a:t>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more</a:t>
                </a:r>
              </a:p>
              <a:p>
                <a:r>
                  <a:rPr lang="en-US" dirty="0"/>
                  <a:t>Being </a:t>
                </a:r>
                <a:r>
                  <a:rPr lang="en-US" b="1" dirty="0"/>
                  <a:t>sparing</a:t>
                </a:r>
                <a:r>
                  <a:rPr lang="en-US" dirty="0"/>
                  <a:t> about </a:t>
                </a:r>
                <a:r>
                  <a:rPr lang="en-US" b="1" dirty="0"/>
                  <a:t>predicting</a:t>
                </a:r>
                <a:r>
                  <a:rPr lang="en-US" dirty="0"/>
                  <a:t> people being </a:t>
                </a:r>
                <a:r>
                  <a:rPr lang="en-US" b="1" dirty="0"/>
                  <a:t>in the labor force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terms of testing:</a:t>
                </a:r>
              </a:p>
              <a:p>
                <a:r>
                  <a:rPr lang="en-US" dirty="0"/>
                  <a:t>True negatives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negatives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True positives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9526DB3-1762-4930-9839-AA2465CF7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71" t="-2267" b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2BFEABAE-3614-5492-C8AD-2D41D186B0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4057"/>
            <a:ext cx="5181600" cy="2914649"/>
          </a:xfrm>
        </p:spPr>
      </p:pic>
    </p:spTree>
    <p:extLst>
      <p:ext uri="{BB962C8B-B14F-4D97-AF65-F5344CB8AC3E}">
        <p14:creationId xmlns:p14="http://schemas.microsoft.com/office/powerpoint/2010/main" val="29912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89A4B-BD3E-42E7-8F87-8D396A2F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Decrease cutoff prediction threshold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16A5A0-65AC-454D-A2B7-2C71E8536C0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Conversely, as cutoff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dirty="0"/>
                  <a:t> predict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more often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True negatives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negatives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True positives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My advice: use cutoff = 0.5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16A5A0-65AC-454D-A2B7-2C71E8536C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71" t="-2267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Diagram&#10;&#10;Description automatically generated with low confidence">
            <a:extLst>
              <a:ext uri="{FF2B5EF4-FFF2-40B4-BE49-F238E27FC236}">
                <a16:creationId xmlns:a16="http://schemas.microsoft.com/office/drawing/2014/main" id="{B6361D2D-D955-AFE4-44CE-8C26F2B44E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4057"/>
            <a:ext cx="5181600" cy="2914649"/>
          </a:xfrm>
        </p:spPr>
      </p:pic>
    </p:spTree>
    <p:extLst>
      <p:ext uri="{BB962C8B-B14F-4D97-AF65-F5344CB8AC3E}">
        <p14:creationId xmlns:p14="http://schemas.microsoft.com/office/powerpoint/2010/main" val="168681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BE64-0613-6741-7A0E-B3B429FE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coding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4CA82-BBF5-5C6E-69E6-BBB2EF316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Labor force status in the American Community Survey</a:t>
            </a:r>
          </a:p>
        </p:txBody>
      </p:sp>
    </p:spTree>
    <p:extLst>
      <p:ext uri="{BB962C8B-B14F-4D97-AF65-F5344CB8AC3E}">
        <p14:creationId xmlns:p14="http://schemas.microsoft.com/office/powerpoint/2010/main" val="1521922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1B9A8-82A8-9D3B-2EA5-617B38E8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86CF5-D931-0A88-8AF5-941F34AF7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Predict labor force participation of individuals using the American Community Survey (ACS) for Illinois</a:t>
            </a:r>
          </a:p>
          <a:p>
            <a:r>
              <a:rPr lang="en-US" dirty="0"/>
              <a:t>The ACS is an annual 1% sample of the United States</a:t>
            </a:r>
          </a:p>
          <a:p>
            <a:r>
              <a:rPr lang="en-US" dirty="0"/>
              <a:t>Obtained from IPUMS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Demonstrate how to estimate logistic regressions</a:t>
            </a:r>
          </a:p>
          <a:p>
            <a:r>
              <a:rPr lang="en-US" dirty="0">
                <a:latin typeface="Consolas" panose="020B0609020204030204" pitchFamily="49" charset="0"/>
              </a:rPr>
              <a:t>R</a:t>
            </a:r>
            <a:r>
              <a:rPr lang="en-US" dirty="0"/>
              <a:t>’s base </a:t>
            </a:r>
            <a:r>
              <a:rPr lang="en-US" dirty="0" err="1">
                <a:latin typeface="Consolas" panose="020B0609020204030204" pitchFamily="49" charset="0"/>
              </a:rPr>
              <a:t>glm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 err="1">
                <a:latin typeface="Consolas" panose="020B0609020204030204" pitchFamily="49" charset="0"/>
              </a:rPr>
              <a:t>fixest</a:t>
            </a:r>
            <a:r>
              <a:rPr lang="en-US" dirty="0" err="1"/>
              <a:t>’s</a:t>
            </a:r>
            <a:r>
              <a:rPr lang="en-US" dirty="0"/>
              <a:t> </a:t>
            </a:r>
            <a:r>
              <a:rPr lang="en-US" dirty="0" err="1">
                <a:latin typeface="Consolas" panose="020B0609020204030204" pitchFamily="49" charset="0"/>
              </a:rPr>
              <a:t>feglm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8551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887AC-AA2E-F534-042C-98F112D8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86C3E-9762-5DD1-179F-FCB46D5F8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But </a:t>
            </a:r>
            <a:r>
              <a:rPr lang="en-US" dirty="0"/>
              <a:t>first, a detour to talk about geographies in </a:t>
            </a:r>
            <a:r>
              <a:rPr lang="en-US"/>
              <a:t>Social Explorer</a:t>
            </a:r>
          </a:p>
        </p:txBody>
      </p:sp>
    </p:spTree>
    <p:extLst>
      <p:ext uri="{BB962C8B-B14F-4D97-AF65-F5344CB8AC3E}">
        <p14:creationId xmlns:p14="http://schemas.microsoft.com/office/powerpoint/2010/main" val="1639849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016E-71E3-FA6D-DFA9-6E7E5148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AB347-8FF8-5480-1308-133DE6A8A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your outcome variable is not continuous like wages but discrete like…</a:t>
            </a:r>
          </a:p>
        </p:txBody>
      </p:sp>
    </p:spTree>
    <p:extLst>
      <p:ext uri="{BB962C8B-B14F-4D97-AF65-F5344CB8AC3E}">
        <p14:creationId xmlns:p14="http://schemas.microsoft.com/office/powerpoint/2010/main" val="2911567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242A-928E-84B5-3554-259C3BA8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outcomes of interest are discrete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1FB0C2-B04E-1907-0F72-9E5846AB6B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613994" cy="458544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you are interested in studying labor force participation choices:</a:t>
                </a:r>
                <a:endParaRPr lang="en-US" b="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/>
                                  <m:t>Labor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/>
                                  <m:t>Force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/>
                                  <m:t>Participa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𝑛𝑡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mtClean="0"/>
                                  <m:t>not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So, you head over to </a:t>
                </a:r>
                <a:r>
                  <a:rPr lang="en-US" dirty="0">
                    <a:hlinkClick r:id="rId2"/>
                  </a:rPr>
                  <a:t>IPUMS</a:t>
                </a:r>
                <a:r>
                  <a:rPr lang="en-US" dirty="0"/>
                  <a:t> and download some data from the 2021 American Community Survey (ACS)</a:t>
                </a:r>
              </a:p>
              <a:p>
                <a:r>
                  <a:rPr lang="en-US" dirty="0"/>
                  <a:t>You clean the data</a:t>
                </a:r>
              </a:p>
              <a:p>
                <a:r>
                  <a:rPr lang="en-US" dirty="0"/>
                  <a:t>You explore the data with a figure: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1FB0C2-B04E-1907-0F72-9E5846AB6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613994" cy="4585447"/>
              </a:xfrm>
              <a:blipFill>
                <a:blip r:embed="rId3"/>
                <a:stretch>
                  <a:fillRect l="-1206" t="-2261" r="-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680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DD04-ADE2-59EE-D106-3374EC2B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 bin plot of individual LF participation</a:t>
            </a:r>
          </a:p>
        </p:txBody>
      </p:sp>
      <p:pic>
        <p:nvPicPr>
          <p:cNvPr id="19" name="Content Placeholder 18" descr="Chart&#10;&#10;Description automatically generated">
            <a:extLst>
              <a:ext uri="{FF2B5EF4-FFF2-40B4-BE49-F238E27FC236}">
                <a16:creationId xmlns:a16="http://schemas.microsoft.com/office/drawing/2014/main" id="{76C4C00F-B035-8940-DA78-9100EDEB0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1377946"/>
            <a:ext cx="7315215" cy="4114808"/>
          </a:xfrm>
        </p:spPr>
      </p:pic>
    </p:spTree>
    <p:extLst>
      <p:ext uri="{BB962C8B-B14F-4D97-AF65-F5344CB8AC3E}">
        <p14:creationId xmlns:p14="http://schemas.microsoft.com/office/powerpoint/2010/main" val="1876761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880B81A-FB6B-2AB5-3F66-6926E132CCB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OLS has identification concerns with binary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880B81A-FB6B-2AB5-3F66-6926E132CC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6415" b="-39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C2257E-76B1-3AF6-0167-529284DAB2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515600" cy="47340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Problems to notice using linear regression (OLS):</a:t>
                </a:r>
              </a:p>
              <a:p>
                <a:r>
                  <a:rPr lang="en-US" dirty="0"/>
                  <a:t>OLS can produce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unlike 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OLS will produce heteroskedastic standard errors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Require some kind of “S” shaped functional form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Logit</a:t>
                </a:r>
                <a:r>
                  <a:rPr lang="en-US" dirty="0"/>
                  <a:t> – standard errors follow </a:t>
                </a:r>
                <a:r>
                  <a:rPr lang="en-US" b="1" dirty="0">
                    <a:solidFill>
                      <a:srgbClr val="E84A27"/>
                    </a:solidFill>
                  </a:rPr>
                  <a:t>logistic</a:t>
                </a:r>
                <a:r>
                  <a:rPr lang="en-US" dirty="0"/>
                  <a:t> distribution</a:t>
                </a:r>
              </a:p>
              <a:p>
                <a:pPr lvl="1"/>
                <a:r>
                  <a:rPr lang="en-US" dirty="0"/>
                  <a:t>Based on “odds” of an event occurring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Probit – standard errors follow normal distribution</a:t>
                </a:r>
              </a:p>
              <a:p>
                <a:pPr lvl="1"/>
                <a:r>
                  <a:rPr lang="en-US" dirty="0"/>
                  <a:t>Based on “probability” of an event occurring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C2257E-76B1-3AF6-0167-529284DAB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515600" cy="4734017"/>
              </a:xfrm>
              <a:blipFill>
                <a:blip r:embed="rId3"/>
                <a:stretch>
                  <a:fillRect l="-1217" t="-2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29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A9050-9E85-476B-96AC-027C8868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functions are bounded between 0 and 1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D1B778B2-3E15-CDE5-C72F-7D9E05AA9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1377946"/>
            <a:ext cx="7315215" cy="4114808"/>
          </a:xfrm>
        </p:spPr>
      </p:pic>
    </p:spTree>
    <p:extLst>
      <p:ext uri="{BB962C8B-B14F-4D97-AF65-F5344CB8AC3E}">
        <p14:creationId xmlns:p14="http://schemas.microsoft.com/office/powerpoint/2010/main" val="2853178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1EEBD-C90B-125E-CB8D-8A629711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Logistic Regressions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65C9E-96AE-39B9-A805-1412020C5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interpretation and optimizing non-linear functions</a:t>
            </a:r>
          </a:p>
        </p:txBody>
      </p:sp>
    </p:spTree>
    <p:extLst>
      <p:ext uri="{BB962C8B-B14F-4D97-AF65-F5344CB8AC3E}">
        <p14:creationId xmlns:p14="http://schemas.microsoft.com/office/powerpoint/2010/main" val="50597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C71F1-6D1C-DD76-C7C1-B9ED6F63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 is a non-linear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6A83AD-955F-893B-4A06-874F22F3A82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logistic functional form: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is interpreted as a </a:t>
                </a:r>
                <a:r>
                  <a:rPr lang="en-US" b="1" dirty="0">
                    <a:solidFill>
                      <a:srgbClr val="E84A27"/>
                    </a:solidFill>
                  </a:rPr>
                  <a:t>probability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logistic functional form can be applied to data analysis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6A83AD-955F-893B-4A06-874F22F3A8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3067" r="-3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D8AD4C9-7D90-E6CD-BDC0-DAB3A78AFC5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</a:p>
              <a:p>
                <a:r>
                  <a:rPr lang="en-US" dirty="0"/>
                  <a:t>the predicted outcome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probability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Logistic regression: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Note: you can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D8AD4C9-7D90-E6CD-BDC0-DAB3A78AFC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75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UC Template" id="{933C97A2-4327-48DA-8768-082A2F3428DF}" vid="{89DB2F6F-1FDE-4033-8B51-D8463C1DFA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UIUC Template</Template>
  <TotalTime>509</TotalTime>
  <Words>1075</Words>
  <Application>Microsoft Office PowerPoint</Application>
  <PresentationFormat>Widescreen</PresentationFormat>
  <Paragraphs>183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Consolas</vt:lpstr>
      <vt:lpstr>Office Theme</vt:lpstr>
      <vt:lpstr>Regression 2: Logistic Regression</vt:lpstr>
      <vt:lpstr>Agenda</vt:lpstr>
      <vt:lpstr>Motivation</vt:lpstr>
      <vt:lpstr>Some outcomes of interest are discrete</vt:lpstr>
      <vt:lpstr>2D bin plot of individual LF participation</vt:lpstr>
      <vt:lpstr>OLS has identification concerns with binary y_i</vt:lpstr>
      <vt:lpstr>Logistic functions are bounded between 0 and 1</vt:lpstr>
      <vt:lpstr>Fitting Logistic Regressions</vt:lpstr>
      <vt:lpstr>Logistic regression is a non-linear regression</vt:lpstr>
      <vt:lpstr>Logit coefficients measure log-odds</vt:lpstr>
      <vt:lpstr>Example: the odds of a horse winning a race</vt:lpstr>
      <vt:lpstr>A log-odds example</vt:lpstr>
      <vt:lpstr>Logit interpretation with y_i= LF indicator and x_i= age</vt:lpstr>
      <vt:lpstr>Visually…</vt:lpstr>
      <vt:lpstr>OLS and Logit are a class of generalized linear models</vt:lpstr>
      <vt:lpstr>There is no equation for logit coefficients unlike OLS</vt:lpstr>
      <vt:lpstr>Marginal effects: ∂y/∂x</vt:lpstr>
      <vt:lpstr>Logit marginal effects are not constant</vt:lpstr>
      <vt:lpstr>Logit marginal effects are average slopes</vt:lpstr>
      <vt:lpstr>Logistic regression predictions</vt:lpstr>
      <vt:lpstr>From predicted probability to predicted outcome</vt:lpstr>
      <vt:lpstr>Increase cutoff prediction threshold</vt:lpstr>
      <vt:lpstr>Decrease cutoff prediction threshold</vt:lpstr>
      <vt:lpstr>Today’s coding example</vt:lpstr>
      <vt:lpstr>Today’s task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2: Logistic Regression</dc:title>
  <dc:creator>Oolman, Julian Wade</dc:creator>
  <cp:lastModifiedBy>Julian Wade</cp:lastModifiedBy>
  <cp:revision>8</cp:revision>
  <dcterms:created xsi:type="dcterms:W3CDTF">2023-01-29T18:35:22Z</dcterms:created>
  <dcterms:modified xsi:type="dcterms:W3CDTF">2023-01-30T14:55:51Z</dcterms:modified>
</cp:coreProperties>
</file>